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90" r:id="rId16"/>
    <p:sldId id="291" r:id="rId17"/>
    <p:sldId id="292" r:id="rId18"/>
    <p:sldId id="293" r:id="rId19"/>
    <p:sldId id="259" r:id="rId20"/>
    <p:sldId id="277" r:id="rId21"/>
    <p:sldId id="294" r:id="rId22"/>
    <p:sldId id="282" r:id="rId23"/>
    <p:sldId id="283" r:id="rId24"/>
    <p:sldId id="284" r:id="rId25"/>
    <p:sldId id="289" r:id="rId26"/>
    <p:sldId id="288" r:id="rId27"/>
    <p:sldId id="285" r:id="rId28"/>
    <p:sldId id="286" r:id="rId29"/>
    <p:sldId id="278" r:id="rId30"/>
    <p:sldId id="280" r:id="rId31"/>
    <p:sldId id="260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16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 am not a maths expert (or public speaking expert for that matter)</a:t>
            </a:r>
          </a:p>
          <a:p>
            <a:r>
              <a:rPr lang="en-NZ" dirty="0"/>
              <a:t>Part of the point of this talk is to illustrate that it’s within most people’s grasp to use ML for stuff without needing to study it for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064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https://towardsdatascience.com/train-test-split-and-cross-validation-in-python-80b61beca4b6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263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a machine learning algorithm does essentially is find a single function that “fits” your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294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This diagram is oversimplified, but shows that we want the function to “model” the dataset in a way that Is specific, yet generic enough that it will be a reasonable fit for most new incoming data.</a:t>
            </a:r>
          </a:p>
          <a:p>
            <a:r>
              <a:rPr lang="en-NZ" dirty="0"/>
              <a:t>Model selection and algorithm plays a part here.</a:t>
            </a:r>
          </a:p>
          <a:p>
            <a:r>
              <a:rPr lang="en-NZ" dirty="0"/>
              <a:t>Log-log plot for visualisation - https://en.wikipedia.org/wiki/Log%E2%80%93log_plot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4143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Regression has notion of “Line of Best Fit”</a:t>
            </a:r>
          </a:p>
          <a:p>
            <a:r>
              <a:rPr lang="en-NZ" dirty="0"/>
              <a:t>Decision Tree has notion of “Information Gain” and “Entropy”</a:t>
            </a:r>
          </a:p>
          <a:p>
            <a:r>
              <a:rPr lang="en-NZ" dirty="0"/>
              <a:t>Neural Network has notion of “Activation Function” (e.g. Sigmoid)</a:t>
            </a:r>
          </a:p>
          <a:p>
            <a:r>
              <a:rPr lang="en-NZ" dirty="0"/>
              <a:t>Each algorithm requires different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6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DevOps data sources include for example application logs, systems alert emails,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788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Bernard O’Leary – </a:t>
            </a:r>
            <a:r>
              <a:rPr lang="en-NZ" dirty="0" err="1"/>
              <a:t>DevOpsDays</a:t>
            </a:r>
            <a:r>
              <a:rPr lang="en-NZ" dirty="0"/>
              <a:t> Wellington 2018</a:t>
            </a:r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21382-08FA-4C7C-A4B9-8B82C999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0" y="0"/>
            <a:ext cx="1027443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D7EAB-C454-46F6-9C28-6EECC28D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6" y="1759353"/>
            <a:ext cx="12195325" cy="33682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A3DD8-4808-4D02-99AA-AF76988B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46812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8508D-4C52-4B0F-8F35-354AA781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" y="1562582"/>
            <a:ext cx="12161859" cy="37421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97F8-BF9C-4FFE-8979-40A9C3DC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15225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11B01-6F0D-43B4-ABF4-17032A0E9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" y="1724627"/>
            <a:ext cx="12176462" cy="34130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BEB08-9203-47FE-B2EB-C9E07502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23827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Tools, techniques, terminology</a:t>
            </a:r>
          </a:p>
          <a:p>
            <a:r>
              <a:rPr lang="en-NZ" dirty="0"/>
              <a:t>Tutorial: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Tools, techniques, 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774AA-B71C-423B-82ED-F260B323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7DE7D-ED57-418A-A540-A0041EB7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Training set, test set</a:t>
            </a:r>
          </a:p>
          <a:p>
            <a:r>
              <a:rPr lang="en-NZ" dirty="0"/>
              <a:t>Model; training, parameters</a:t>
            </a:r>
          </a:p>
          <a:p>
            <a:r>
              <a:rPr lang="en-NZ" dirty="0"/>
              <a:t>Features/dimensions (“X”) and target (“y”)</a:t>
            </a:r>
          </a:p>
          <a:p>
            <a:r>
              <a:rPr lang="en-NZ" dirty="0"/>
              <a:t>Encoding – making everything a number</a:t>
            </a:r>
          </a:p>
          <a:p>
            <a:r>
              <a:rPr lang="en-NZ" dirty="0"/>
              <a:t>Imputation – replacing missing data</a:t>
            </a:r>
          </a:p>
          <a:p>
            <a:r>
              <a:rPr lang="en-NZ" dirty="0"/>
              <a:t>Normalisation – optimising performance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7249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E748E-A3FB-4C42-8F0E-AFEB095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70A8-86F5-45F2-8DE2-6D20D9AC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Data cleansing is about 80% of all ML/AI projects</a:t>
            </a:r>
          </a:p>
          <a:p>
            <a:r>
              <a:rPr lang="en-NZ" dirty="0"/>
              <a:t>Feature engineering</a:t>
            </a:r>
          </a:p>
          <a:p>
            <a:r>
              <a:rPr lang="en-NZ" dirty="0"/>
              <a:t>E.g. for date/time – splitting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pic>
        <p:nvPicPr>
          <p:cNvPr id="2050" name="Picture 2" descr="https://cdn-images-1.medium.com/max/800/1*4uxZB7gAd-1Vm4nVwtouwg.png">
            <a:extLst>
              <a:ext uri="{FF2B5EF4-FFF2-40B4-BE49-F238E27FC236}">
                <a16:creationId xmlns:a16="http://schemas.microsoft.com/office/drawing/2014/main" id="{CA1799E5-D09B-47F1-8D13-A2B907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73" y="3633095"/>
            <a:ext cx="3545997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1*U5ZAUIb_9nq2EqlhIC1WfA.png">
            <a:extLst>
              <a:ext uri="{FF2B5EF4-FFF2-40B4-BE49-F238E27FC236}">
                <a16:creationId xmlns:a16="http://schemas.microsoft.com/office/drawing/2014/main" id="{5958CD67-6E63-4AE0-BF01-3FCC1379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16" y="3633095"/>
            <a:ext cx="2740306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342116B-EAAA-4A58-BC9E-C8D5C5C52EA3}"/>
              </a:ext>
            </a:extLst>
          </p:cNvPr>
          <p:cNvSpPr/>
          <p:nvPr/>
        </p:nvSpPr>
        <p:spPr>
          <a:xfrm>
            <a:off x="5165687" y="4570483"/>
            <a:ext cx="930314" cy="669092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073D8-A89B-48E0-85EC-FA37F9F1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https://medium.com/mindorks/what-is-feature-engineering-for-machine-learning-d8ba3158d97a</a:t>
            </a:r>
          </a:p>
        </p:txBody>
      </p:sp>
    </p:spTree>
    <p:extLst>
      <p:ext uri="{BB962C8B-B14F-4D97-AF65-F5344CB8AC3E}">
        <p14:creationId xmlns:p14="http://schemas.microsoft.com/office/powerpoint/2010/main" val="40270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47555-4BB4-4D7C-A265-51505F1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85DC6-68A4-459A-B1C6-723BA557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Categorical feature encoding</a:t>
            </a:r>
          </a:p>
          <a:p>
            <a:r>
              <a:rPr lang="en-NZ" dirty="0"/>
              <a:t>One-hot encoding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074" name="Picture 2" descr="https://cdn-images-1.medium.com/max/1200/1*Ac4z1rWWuU0TzxJRUM62WA.jpeg">
            <a:extLst>
              <a:ext uri="{FF2B5EF4-FFF2-40B4-BE49-F238E27FC236}">
                <a16:creationId xmlns:a16="http://schemas.microsoft.com/office/drawing/2014/main" id="{592A476D-AF74-4CE1-BCE7-3826D6EF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0" y="2818669"/>
            <a:ext cx="11328801" cy="367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339E0-59C2-46A1-8AA5-4B14DD1E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https://hackernoon.com/what-is-one-hot-encoding-why-and-when-do-you-have-to-use-it-e3c6186d008f</a:t>
            </a:r>
          </a:p>
        </p:txBody>
      </p:sp>
    </p:spTree>
    <p:extLst>
      <p:ext uri="{BB962C8B-B14F-4D97-AF65-F5344CB8AC3E}">
        <p14:creationId xmlns:p14="http://schemas.microsoft.com/office/powerpoint/2010/main" val="13534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11D1C-0284-4576-A093-E98FC758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training, testing and scoring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E19DB-A144-4584-A9A4-252BEA8D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Train/Test Split and Folding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8" name="Picture 4" descr="https://cdn-images-1.medium.com/max/1200/1*-8_kogvwmL1H6ooN1A1tsQ.png">
            <a:extLst>
              <a:ext uri="{FF2B5EF4-FFF2-40B4-BE49-F238E27FC236}">
                <a16:creationId xmlns:a16="http://schemas.microsoft.com/office/drawing/2014/main" id="{B35AB216-5537-47C8-AAFB-B3E42C06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" y="3163574"/>
            <a:ext cx="5116382" cy="16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B657B3-6A15-4DA7-BF88-547A98CA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  <p:pic>
        <p:nvPicPr>
          <p:cNvPr id="3" name="Picture 2" descr="https://cdn-images-1.medium.com/max/1600/1*J2B_bcbd1-s1kpWOu_FZrg.png">
            <a:extLst>
              <a:ext uri="{FF2B5EF4-FFF2-40B4-BE49-F238E27FC236}">
                <a16:creationId xmlns:a16="http://schemas.microsoft.com/office/drawing/2014/main" id="{2B3739B0-20B7-4138-BF76-E03F32273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139" y="2310620"/>
            <a:ext cx="6965861" cy="33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2D6F-029D-4F51-8DE8-37AB58BD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</a:t>
            </a:r>
          </a:p>
        </p:txBody>
      </p:sp>
      <p:pic>
        <p:nvPicPr>
          <p:cNvPr id="2052" name="Picture 4" descr="https://cdn-images-1.medium.com/max/800/1*tkQMbIDPG02Ps_gqBbO2GA.gif">
            <a:extLst>
              <a:ext uri="{FF2B5EF4-FFF2-40B4-BE49-F238E27FC236}">
                <a16:creationId xmlns:a16="http://schemas.microsoft.com/office/drawing/2014/main" id="{0D853170-4BF5-41AC-99C9-24BC180BB3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mages-1.medium.com/max/800/1*fiYPinouczFoVeB6KYqs9Q.gif">
            <a:extLst>
              <a:ext uri="{FF2B5EF4-FFF2-40B4-BE49-F238E27FC236}">
                <a16:creationId xmlns:a16="http://schemas.microsoft.com/office/drawing/2014/main" id="{229EE856-E61A-4C1D-AC63-612947DF733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EBC4C-73D9-414E-8841-6D3A34E2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https://towardsdatascience.com/lets-code-a-neural-network-in-plain-numpy-ae7e74410795</a:t>
            </a:r>
          </a:p>
        </p:txBody>
      </p:sp>
    </p:spTree>
    <p:extLst>
      <p:ext uri="{BB962C8B-B14F-4D97-AF65-F5344CB8AC3E}">
        <p14:creationId xmlns:p14="http://schemas.microsoft.com/office/powerpoint/2010/main" val="21438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DF1E-D921-409F-8F36-209A15E8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Overfitting</a:t>
            </a:r>
          </a:p>
        </p:txBody>
      </p:sp>
      <p:pic>
        <p:nvPicPr>
          <p:cNvPr id="4" name="Picture 2" descr="https://cdn-images-1.medium.com/max/800/1*tBErXYVvTw2jSUYK7thU2A.png">
            <a:extLst>
              <a:ext uri="{FF2B5EF4-FFF2-40B4-BE49-F238E27FC236}">
                <a16:creationId xmlns:a16="http://schemas.microsoft.com/office/drawing/2014/main" id="{5572A22E-2F09-4A99-8D26-0823C0A702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83" y="2528805"/>
            <a:ext cx="9911234" cy="25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6AE6A-6EC2-4032-B17B-251684F7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</p:spTree>
    <p:extLst>
      <p:ext uri="{BB962C8B-B14F-4D97-AF65-F5344CB8AC3E}">
        <p14:creationId xmlns:p14="http://schemas.microsoft.com/office/powerpoint/2010/main" val="5100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92D-DC0E-41D1-855A-43B2425B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962-1C75-4071-B952-D88795AE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Linear regression</a:t>
            </a:r>
          </a:p>
          <a:p>
            <a:r>
              <a:rPr lang="en-NZ" dirty="0"/>
              <a:t>Decision tree</a:t>
            </a:r>
          </a:p>
          <a:p>
            <a:r>
              <a:rPr lang="en-NZ" dirty="0"/>
              <a:t>Neural network</a:t>
            </a:r>
          </a:p>
          <a:p>
            <a:r>
              <a:rPr lang="en-NZ" dirty="0"/>
              <a:t>Etc</a:t>
            </a:r>
          </a:p>
          <a:p>
            <a:endParaRPr lang="en-NZ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08C5DA95-248A-4A2C-B125-D4F377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78779"/>
            <a:ext cx="3503030" cy="2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cision tree classifier">
            <a:extLst>
              <a:ext uri="{FF2B5EF4-FFF2-40B4-BE49-F238E27FC236}">
                <a16:creationId xmlns:a16="http://schemas.microsoft.com/office/drawing/2014/main" id="{A72D9C02-2D36-41E9-B5BA-1C8FB8E7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5" y="3382809"/>
            <a:ext cx="3288175" cy="31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ural network">
            <a:extLst>
              <a:ext uri="{FF2B5EF4-FFF2-40B4-BE49-F238E27FC236}">
                <a16:creationId xmlns:a16="http://schemas.microsoft.com/office/drawing/2014/main" id="{F7481AEB-04F3-4911-B967-00C47025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912246"/>
            <a:ext cx="4562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05D-8604-4C5C-B04B-E2582E43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Miscellaneous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4286-4C78-4B65-AE93-367F35E03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Maths is unavoidable</a:t>
            </a:r>
          </a:p>
          <a:p>
            <a:r>
              <a:rPr lang="en-NZ" dirty="0"/>
              <a:t>Visualising the data</a:t>
            </a:r>
          </a:p>
          <a:p>
            <a:r>
              <a:rPr lang="en-NZ" dirty="0"/>
              <a:t>Use maths resources like Coursera and Kahn Academy</a:t>
            </a:r>
          </a:p>
          <a:p>
            <a:r>
              <a:rPr lang="en-NZ" dirty="0"/>
              <a:t>Cognitive Services and SaaS ML</a:t>
            </a:r>
          </a:p>
          <a:p>
            <a:r>
              <a:rPr lang="en-NZ" dirty="0"/>
              <a:t>Contrived/randomised datasets</a:t>
            </a:r>
          </a:p>
          <a:p>
            <a:r>
              <a:rPr lang="en-NZ" dirty="0"/>
              <a:t>Algorithm requirements/parameters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1" y="1184395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7" y="8491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64" y="4154714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807" y="4914159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7" y="42930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43" y="2674454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43820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16" y="2310717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67" y="3369846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 nz">
            <a:extLst>
              <a:ext uri="{FF2B5EF4-FFF2-40B4-BE49-F238E27FC236}">
                <a16:creationId xmlns:a16="http://schemas.microsoft.com/office/drawing/2014/main" id="{2C4372F3-9E5C-444E-8A7D-347ED0CA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85" y="4772289"/>
            <a:ext cx="2762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23E87-325F-40C6-A4C9-D836AA84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plan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72D3A-BD42-4310-9262-F7BFBFC27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/>
              <a:t>Introduce </a:t>
            </a:r>
            <a:r>
              <a:rPr lang="en-NZ" dirty="0" err="1"/>
              <a:t>Jupyter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Load up workshop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Review workshop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Data cleansing procedure – Pandas </a:t>
            </a:r>
            <a:r>
              <a:rPr lang="en-NZ" dirty="0" err="1"/>
              <a:t>DataFrame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Machine learning procedure – </a:t>
            </a:r>
            <a:r>
              <a:rPr lang="en-NZ" dirty="0" err="1"/>
              <a:t>SciKit</a:t>
            </a:r>
            <a:r>
              <a:rPr lang="en-NZ" dirty="0"/>
              <a:t>-Learn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Operationalise – Flask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3699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i="1" dirty="0"/>
              <a:t>“Artificial intelligence (AI) is the ability of a digital computer or computer-controlled robot to perform tasks commonly associated with intelligent beings” </a:t>
            </a:r>
            <a:r>
              <a:rPr lang="en-NZ" dirty="0"/>
              <a:t>– Britannica</a:t>
            </a:r>
          </a:p>
          <a:p>
            <a:r>
              <a:rPr lang="en-NZ" dirty="0"/>
              <a:t>Machine Learning (ML) is a </a:t>
            </a:r>
            <a:r>
              <a:rPr lang="en-NZ" i="1" dirty="0"/>
              <a:t>“Field of study that gives computers the ability to learn without being explicitly programmed” </a:t>
            </a:r>
            <a:r>
              <a:rPr lang="en-NZ" dirty="0"/>
              <a:t>– Arthur Samuel</a:t>
            </a:r>
          </a:p>
          <a:p>
            <a:r>
              <a:rPr lang="en-NZ" i="1" dirty="0"/>
              <a:t>“At its core, machine learning is simply a way of achieving AI” </a:t>
            </a:r>
            <a:r>
              <a:rPr lang="en-NZ" dirty="0"/>
              <a:t>– Medium article I found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803</Words>
  <Application>Microsoft Office PowerPoint</Application>
  <PresentationFormat>Widescreen</PresentationFormat>
  <Paragraphs>120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Manifold CF</vt:lpstr>
      <vt:lpstr>Office Theme</vt:lpstr>
      <vt:lpstr>AI for DevOps</vt:lpstr>
      <vt:lpstr>Agenda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Tools, techniques, terminology</vt:lpstr>
      <vt:lpstr>Terms</vt:lpstr>
      <vt:lpstr>Data preparation</vt:lpstr>
      <vt:lpstr>Encoding</vt:lpstr>
      <vt:lpstr>Model training, testing and scoring</vt:lpstr>
      <vt:lpstr>Model training</vt:lpstr>
      <vt:lpstr>Overfitting</vt:lpstr>
      <vt:lpstr>Algorithms</vt:lpstr>
      <vt:lpstr>Miscellaneous observations</vt:lpstr>
      <vt:lpstr>Tools</vt:lpstr>
      <vt:lpstr>Resources</vt:lpstr>
      <vt:lpstr>Tutorial</vt:lpstr>
      <vt:lpstr>The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111</cp:revision>
  <dcterms:created xsi:type="dcterms:W3CDTF">2018-10-16T08:55:26Z</dcterms:created>
  <dcterms:modified xsi:type="dcterms:W3CDTF">2018-11-03T06:50:24Z</dcterms:modified>
</cp:coreProperties>
</file>